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7" r:id="rId4"/>
    <p:sldId id="261" r:id="rId5"/>
    <p:sldId id="263" r:id="rId6"/>
    <p:sldId id="262" r:id="rId7"/>
    <p:sldId id="268" r:id="rId8"/>
    <p:sldId id="259" r:id="rId9"/>
    <p:sldId id="266" r:id="rId10"/>
    <p:sldId id="270" r:id="rId11"/>
    <p:sldId id="271" r:id="rId12"/>
    <p:sldId id="272" r:id="rId13"/>
    <p:sldId id="273" r:id="rId14"/>
    <p:sldId id="274" r:id="rId15"/>
    <p:sldId id="275" r:id="rId16"/>
    <p:sldId id="282" r:id="rId17"/>
    <p:sldId id="281" r:id="rId18"/>
    <p:sldId id="256" r:id="rId19"/>
    <p:sldId id="25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D70B6"/>
    <a:srgbClr val="40BA21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4EAA2-407B-4DD6-8807-67F9288B2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16E27-4985-4500-82A9-3C5C25A601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609E7B-AA43-4937-A5C3-A6223DB6D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CE280A-3791-4CD6-9911-324D45DEF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7645A3-C6D0-4C2F-A677-0D9F53833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41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9AE9C-E6FB-469C-8305-4BE8CD18F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1F0297-B456-4DA9-8CED-5FDD157D53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FDEA1A-4763-4D90-BC90-994CBAAB4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92F4D6-AAB7-4029-8966-C5DDD45BD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C87CA3-8BBE-4957-93DE-CB6F8654B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247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D1E692-8FC0-4A16-B951-570D9C8CAB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C429972-7C53-4CF3-9BFA-30B6BECF0C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C325F5-0600-42D7-BE7F-8A6DA3661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380AE3-7791-4270-BAB8-609C52B1E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30B162-C99A-4B61-AAA3-B2E55FE03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362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815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71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106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005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768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4474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256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895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42F2BF-F363-4457-9C47-BD365C508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7EECB2-5DAC-478A-934E-F559402AE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269528-DD4C-47F9-BCB1-C12A0D82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583CD8-8C66-4758-873B-6CEC4D0C2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7BD275-91BD-4C8D-A0FE-7C33FD7A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513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945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90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225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523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471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149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7485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452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1567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23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225CB5-6037-4BA4-916A-07829A718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BA4F56-2D16-4A51-9D4D-D03505EB8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906EF5-D086-4C62-A4BC-0D8C59685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E01E02-B4B6-4C91-BB76-B45220384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D3BAE4-A2BE-49A1-A146-8EB0F3656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500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031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134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942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467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E1EFCE-80B5-4820-AAC0-1ECC6F643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953D0-2ABB-4492-8027-790563CD1D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8FEEFF-A2ED-4E33-BD03-DC97928DF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77FAFF-DD0D-4BAB-B75B-E131E2EA0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E2B699-43F3-452B-B98E-13D6FF977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F10FD3-5C97-4070-926C-A93795E6C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84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6D24D-5881-45BF-A72F-653AF62BD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E84681-8532-4373-B878-04CD62AB0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C4AA89-A467-4CF3-A280-DDDF16912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FAE397-C667-4E9D-A4F0-C1888BF4C3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F7D398E-63A9-485B-9DDE-B6A23A2687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81004C-ED11-43CE-B7B1-9F4EC9C6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365C5D0-4627-4253-8F03-AE37F7B0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74246DF-537A-42B2-A0C4-39F92B833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074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72394A-AC7A-4CEC-8705-F6B929BD9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18B382D-499A-4C7C-A1FD-6ECFF3171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E44DCF3-CDA8-4779-B7F1-62124AE37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3C2F74E-5178-4BF8-9ADA-272C68506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658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B6172F-3857-4CC7-BC4D-9C65A94EE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42C380-D8D6-48A7-992E-3328CC02C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D66DAB4-1695-4E2B-A1FF-E8E689267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292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44EFC2-CCBE-4F07-96D5-7EE6277DD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677B8B-3B99-444F-A607-340338C73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9BEF69-DA1C-4C6C-89A5-E153E37BA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C0866D-532B-4235-8E92-C3E49ADDF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3B403F-ED1B-4DAB-BF5B-F33FD1E6B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1F43A2-6B6D-4C8C-B404-651CD2B2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95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42154C-2536-4082-BE32-7D5A7D2CF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35815D1-3327-44E9-9ED0-F02F6CA7C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443B3C-3D22-4D92-9D4D-D7BF0352E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64A770-B468-483C-80D9-4D4559F0F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B5F38C-1398-4A3C-96D3-AD019024E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A93997-7967-4129-B743-2A821540C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38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6EB5B9-02EF-4D73-84AD-277A6F1D6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C66AEF-6C1B-4C58-8AA9-3FB198591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A8654A-EB35-46E7-90F9-D8CE82253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A989F-67D4-474F-872E-6F3531F96346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B66327-EFD8-49AF-B177-11F855CF5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FB1961-4A1D-45F9-AFA8-3272DCA2A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B02A4-E232-4BCC-997A-5478E434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039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44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FCB732-4D4D-402A-AD1C-412EE22E53F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D028D-0389-41B8-97E0-52D7ADDFAA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5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0FBDC2-0DAB-495B-AD57-CF4A5D2A7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211" y="0"/>
            <a:ext cx="124184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FEFE00-2942-47F1-A094-A5B6C1F33B9D}"/>
              </a:ext>
            </a:extLst>
          </p:cNvPr>
          <p:cNvSpPr txBox="1"/>
          <p:nvPr/>
        </p:nvSpPr>
        <p:spPr>
          <a:xfrm>
            <a:off x="413157" y="3962400"/>
            <a:ext cx="7459391" cy="320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ЭОР «Облако знаний»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УБ ЦОК для формирования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естественнонаучной грамотности обучающихся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Калугина Любовь Ильинична – учитель физики, математики и информатики МБОУ 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Сиренькинская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Альметьевского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Республики Татарстан</a:t>
            </a:r>
          </a:p>
          <a:p>
            <a:pPr algn="ctr"/>
            <a:endParaRPr lang="ru-RU" sz="2800" dirty="0">
              <a:latin typeface="Inter 24pt SemiBold" panose="02000503000000020004" pitchFamily="2" charset="0"/>
              <a:ea typeface="Inter 24pt SemiBold" panose="02000503000000020004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60173-C982-4BEB-B110-01887C67E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473" y="164448"/>
            <a:ext cx="4543146" cy="423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20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Научное обоснование экспериментальной работы. Вывод и подтверждение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863634"/>
            <a:ext cx="5181600" cy="4798423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1863634"/>
            <a:ext cx="5181600" cy="485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7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№2. из линии №17 из ЭОР «Облако знаний» УБ ЦОК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периода колебания от жесткости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пружины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Проверка логики интерактивной модели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0560" y="2107473"/>
            <a:ext cx="5349240" cy="4345577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928219"/>
            <a:ext cx="5181600" cy="414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8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Продолжаем исследовательскую работу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ЭОР «Облако знаний»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2.Зависимость периода колебания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жесткости пружины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3141199"/>
            <a:ext cx="5157787" cy="3520858"/>
          </a:xfrm>
          <a:prstGeom prst="rect">
            <a:avLst/>
          </a:prstGeom>
        </p:spPr>
      </p:pic>
      <p:sp>
        <p:nvSpPr>
          <p:cNvPr id="17" name="Текст 1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3.Зависимость выталкивающей силы от объема погруженной части тела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3029975"/>
            <a:ext cx="5183188" cy="363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4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Завершаем работу и перейти в «Облако знаний».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должны синхронизировать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выполняя переходы последовательно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4469" y="1825624"/>
            <a:ext cx="5623647" cy="488868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02828" y="2116182"/>
            <a:ext cx="5181600" cy="434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9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B82FD1C-43ED-47FE-A6B0-9CF7D4859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 учащихся о применении «Облако знаний» в учёбе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пользуюсь электронным образовательным ресурсом «Облако знаний» уже несколько месяцев и хочу поделиться своими впечатлениями. Этот ресурс очень помогает мне в учёбе. Здесь можно найти материалы по разным предметам, пройти тесты, закрепить темы и подготовиться к контрольным работам.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 нравится выполнять задания в «Облако знаний». Можно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как с компьютера, так и с телефона. Есть задания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по физике,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делает обучение интереснее.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Облако знаний» помогает мне лучше усваивать материал и чувствовать себя увереннее на уроках. Рекомендую этот ресурс всем одноклассникам!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096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B82FD1C-43ED-47FE-A6B0-9CF7D4859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E3FED3-FE96-4497-864D-3302390250AB}"/>
              </a:ext>
            </a:extLst>
          </p:cNvPr>
          <p:cNvSpPr txBox="1"/>
          <p:nvPr/>
        </p:nvSpPr>
        <p:spPr>
          <a:xfrm>
            <a:off x="949235" y="600890"/>
            <a:ext cx="1038203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электронным образовательным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«Облако знаний» показывает, что её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процесс способствует не только повышению качества знаний по физике, но и формированию у учащихся устойчивых естественнонаучных компетенций. Это создаёт прочную основу для дальнейшего развития личности, способной ориентироваться в современном мире, применять научные знания в быту и профессиональной деятельности, а также быть готовым к непрерывному обучению и саморазвитию. Таким образом, ЭОР «Облако знаний» становится эффективным средством реализации современных образовательных целей и задач на уроках физики.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внедрения ЭОР «Облако знаний» выявлены следующие результаты: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Повышение эффективности обучения;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Расширение образовательных возможностей;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Совершенствование организации учебного процесса;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Вовлечение обучающихся в исследовательскую и проектную деятельность;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Развитие цифровых компетенций учащихся и учителя.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47775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7CEF7F2-E704-4668-ACCA-A9E156522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B2B1C4-9940-4492-A0ED-2E145B6DD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23881"/>
            <a:ext cx="4716429" cy="3914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354441-D7F7-460B-8DC0-DBF8B453ECD8}"/>
              </a:ext>
            </a:extLst>
          </p:cNvPr>
          <p:cNvSpPr txBox="1"/>
          <p:nvPr/>
        </p:nvSpPr>
        <p:spPr>
          <a:xfrm>
            <a:off x="652243" y="364328"/>
            <a:ext cx="61533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ea typeface="Inter 24pt SemiBold" panose="02000503000000020004" pitchFamily="2" charset="0"/>
                <a:cs typeface="Times New Roman" panose="02020603050405020304" pitchFamily="18" charset="0"/>
              </a:rPr>
              <a:t>Заключение</a:t>
            </a:r>
            <a:endParaRPr lang="ru-RU" sz="2800" b="1" dirty="0">
              <a:latin typeface="Times New Roman" panose="02020603050405020304" pitchFamily="18" charset="0"/>
              <a:ea typeface="Inter 24pt SemiBold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998D73-81F6-49F0-A857-0E9C48C4CC79}"/>
              </a:ext>
            </a:extLst>
          </p:cNvPr>
          <p:cNvSpPr txBox="1"/>
          <p:nvPr/>
        </p:nvSpPr>
        <p:spPr>
          <a:xfrm>
            <a:off x="652243" y="1384664"/>
            <a:ext cx="631461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материалы актуальны для учителей, преподающих предметы естественнонаучного цикла и реализующих функциональную грамотность на уроках и во внеурочной деятельности.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- это не просто набор формул и законов, изучаемых в школе. Она пронизывает все аспекты нашей жизни, делая её более удобной, безопасной и интересной.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И. Мандельштам: Ни учебник, ни учитель недостаточны, чтобы научить физике. Учащийся должен хоть немного работать опытно сам. Он должен хоть поверхностно, но сам видеть, сам слышать, сам осязать те явления, о которых ему говорят. </a:t>
            </a:r>
          </a:p>
          <a:p>
            <a:endParaRPr lang="ru-RU" sz="2000" dirty="0"/>
          </a:p>
          <a:p>
            <a:endParaRPr lang="ru-RU" sz="2000" dirty="0">
              <a:latin typeface="Inter 24pt SemiBold" panose="02000503000000020004" pitchFamily="2" charset="0"/>
              <a:ea typeface="Inter 24pt SemiBold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104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EA41B8-C6D9-46EB-879F-9741FD4A4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D7C44-FB82-4864-8983-E6305B635206}"/>
              </a:ext>
            </a:extLst>
          </p:cNvPr>
          <p:cNvSpPr txBox="1"/>
          <p:nvPr/>
        </p:nvSpPr>
        <p:spPr>
          <a:xfrm>
            <a:off x="3488072" y="2728006"/>
            <a:ext cx="521585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Inter 24pt SemiBold" panose="02000503000000020004" pitchFamily="2" charset="0"/>
                <a:ea typeface="Inter 24pt SemiBold" panose="02000503000000020004" pitchFamily="2" charset="0"/>
              </a:rPr>
              <a:t>Спасибо</a:t>
            </a:r>
          </a:p>
          <a:p>
            <a:pPr algn="ctr"/>
            <a:r>
              <a:rPr lang="ru-RU" sz="5400" dirty="0">
                <a:latin typeface="Inter 24pt SemiBold" panose="02000503000000020004" pitchFamily="2" charset="0"/>
                <a:ea typeface="Inter 24pt SemiBold" panose="02000503000000020004" pitchFamily="2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2030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B82FD1C-43ED-47FE-A6B0-9CF7D4859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B14322-39C9-4336-BDA5-9E7182798154}"/>
              </a:ext>
            </a:extLst>
          </p:cNvPr>
          <p:cNvSpPr txBox="1"/>
          <p:nvPr/>
        </p:nvSpPr>
        <p:spPr>
          <a:xfrm>
            <a:off x="670388" y="373121"/>
            <a:ext cx="7229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Технологическое развитие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lang="ru-RU" sz="2800" dirty="0">
              <a:latin typeface="Inter 24pt SemiBold" panose="02000503000000020004" pitchFamily="2" charset="0"/>
              <a:ea typeface="Inter 24pt SemiBold" panose="0200050300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18FD14-AAD6-44D9-B30B-E99363F09886}"/>
              </a:ext>
            </a:extLst>
          </p:cNvPr>
          <p:cNvSpPr txBox="1"/>
          <p:nvPr/>
        </p:nvSpPr>
        <p:spPr>
          <a:xfrm>
            <a:off x="670388" y="1269462"/>
            <a:ext cx="6313885" cy="4965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сегодняшний день в стране решается вопрос развития разнообразных технологий в сфере энергетики, транспорта, освоения космоса, получения новых материалов с заданными свойствами. 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ходе изучения математики, физики и других смежных дисциплин первостепенным становится 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естественно-научной картины мира обучающихся, развитие у них умений применять научный метод познания при выполнении учебных исследований.</a:t>
            </a:r>
            <a:endParaRPr lang="ru-RU" sz="15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</a:endParaRPr>
          </a:p>
          <a:p>
            <a:pPr>
              <a:lnSpc>
                <a:spcPct val="120000"/>
              </a:lnSpc>
            </a:pPr>
            <a:endParaRPr lang="ru-RU" sz="1600" dirty="0">
              <a:latin typeface="Inter 24pt" panose="02000503000000020004" pitchFamily="2" charset="0"/>
              <a:ea typeface="Inter 24pt" panose="02000503000000020004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2F79AF-6F04-4235-995F-67B5A02AEA8A}"/>
              </a:ext>
            </a:extLst>
          </p:cNvPr>
          <p:cNvSpPr txBox="1"/>
          <p:nvPr/>
        </p:nvSpPr>
        <p:spPr>
          <a:xfrm>
            <a:off x="11331269" y="6157271"/>
            <a:ext cx="464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2</a:t>
            </a:r>
            <a:endParaRPr lang="ru-RU" dirty="0"/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4571" y="1341122"/>
            <a:ext cx="4781005" cy="497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66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ктуальность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338482" cy="435133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развивающиеся технологии требуют от молодых поколений глубокого понимания естественных наук,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применять знания на практике и развивать исследовательские компетенции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ресурсы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открывают новые возможности для повышения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образования, делают обучение интерактивным, увлекательным и доступным, способствуя развитию интереса к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науке.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7331" t="23638" r="37757" b="52296"/>
          <a:stretch/>
        </p:blipFill>
        <p:spPr>
          <a:xfrm>
            <a:off x="6339840" y="1593669"/>
            <a:ext cx="5521234" cy="451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1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B82FD1C-43ED-47FE-A6B0-9CF7D4859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57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B14322-39C9-4336-BDA5-9E7182798154}"/>
              </a:ext>
            </a:extLst>
          </p:cNvPr>
          <p:cNvSpPr txBox="1"/>
          <p:nvPr/>
        </p:nvSpPr>
        <p:spPr>
          <a:xfrm>
            <a:off x="670388" y="373121"/>
            <a:ext cx="7229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Inter 24pt SemiBold" panose="02000503000000020004" pitchFamily="2" charset="0"/>
              <a:ea typeface="Inter 24pt SemiBold" panose="0200050300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E3FED3-FE96-4497-864D-3302390250AB}"/>
              </a:ext>
            </a:extLst>
          </p:cNvPr>
          <p:cNvSpPr txBox="1"/>
          <p:nvPr/>
        </p:nvSpPr>
        <p:spPr>
          <a:xfrm>
            <a:off x="670388" y="1959429"/>
            <a:ext cx="10877178" cy="5248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pPr marL="228600" lvl="0" indent="-228600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эффективность обучения с использованием ЭОР «Облако знаний»;</a:t>
            </a:r>
          </a:p>
          <a:p>
            <a:pPr marL="228600" lvl="0" indent="-228600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образовательные возможности для формирования естественнонаучной грамотности учащихся;</a:t>
            </a:r>
          </a:p>
          <a:p>
            <a:pPr marL="228600" lvl="0" indent="-228600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организацию учебного процесса посредством виртуальной лаборатории;</a:t>
            </a:r>
          </a:p>
          <a:p>
            <a:pPr marL="228600" lvl="0" indent="-228600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вовлечение обучающихся в исследовательскую и проектную деятельность с помощью интерактивных форм работы;</a:t>
            </a:r>
          </a:p>
          <a:p>
            <a:pPr marL="228600" lvl="0" indent="-228600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цифровые компетенции учащихся и учителя через применение ЭОР «Облако знаний».</a:t>
            </a:r>
          </a:p>
          <a:p>
            <a:endParaRPr lang="ru-RU" sz="3600" dirty="0">
              <a:solidFill>
                <a:srgbClr val="40BA21"/>
              </a:solidFill>
              <a:latin typeface="Inter 24pt SemiBold" panose="02000503000000020004" pitchFamily="2" charset="0"/>
              <a:ea typeface="Inter 24pt SemiBold" panose="0200050300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34" y="373121"/>
            <a:ext cx="11331599" cy="129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2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b="6667"/>
          <a:stretch>
            <a:fillRect/>
          </a:stretch>
        </p:blipFill>
        <p:spPr bwMode="auto">
          <a:xfrm>
            <a:off x="174171" y="121921"/>
            <a:ext cx="11948159" cy="65575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453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706C9BE-88FE-4C9B-A043-9F3468449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B14322-39C9-4336-BDA5-9E7182798154}"/>
              </a:ext>
            </a:extLst>
          </p:cNvPr>
          <p:cNvSpPr txBox="1"/>
          <p:nvPr/>
        </p:nvSpPr>
        <p:spPr>
          <a:xfrm>
            <a:off x="670388" y="373121"/>
            <a:ext cx="72290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«Облако знаний» УБ ЦОК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помощник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</a:t>
            </a:r>
            <a:endParaRPr lang="ru-RU" sz="2800" dirty="0">
              <a:latin typeface="Inter 24pt SemiBold" panose="02000503000000020004" pitchFamily="2" charset="0"/>
              <a:ea typeface="Inter 24pt SemiBold" panose="02000503000000020004" pitchFamily="2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C7042C9-B093-4D5F-92B6-409350C51110}"/>
              </a:ext>
            </a:extLst>
          </p:cNvPr>
          <p:cNvSpPr/>
          <p:nvPr/>
        </p:nvSpPr>
        <p:spPr>
          <a:xfrm>
            <a:off x="670388" y="1692729"/>
            <a:ext cx="9685278" cy="4515124"/>
          </a:xfrm>
          <a:prstGeom prst="roundRect">
            <a:avLst>
              <a:gd name="adj" fmla="val 5336"/>
            </a:avLst>
          </a:prstGeom>
          <a:solidFill>
            <a:schemeClr val="bg1"/>
          </a:solidFill>
          <a:ln w="28575">
            <a:solidFill>
              <a:srgbClr val="3D70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effectLst/>
              </a:rPr>
              <a:t>1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2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3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4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5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6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7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8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9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10</a:t>
            </a: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21961"/>
          <a:stretch/>
        </p:blipFill>
        <p:spPr>
          <a:xfrm>
            <a:off x="670388" y="1776549"/>
            <a:ext cx="9685278" cy="428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58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02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8257E2DA-342F-C980-3851-5C7BBBA28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Читательская грамотность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200" dirty="0">
                <a:solidFill>
                  <a:srgbClr val="002060"/>
                </a:solidFill>
              </a:rPr>
              <a:t>Математическая грамотность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200" b="1" dirty="0">
                <a:solidFill>
                  <a:srgbClr val="CC0000"/>
                </a:solidFill>
              </a:rPr>
              <a:t>Естественно-научная грамотность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200" dirty="0">
                <a:solidFill>
                  <a:srgbClr val="002060"/>
                </a:solidFill>
              </a:rPr>
              <a:t>Финансовая грамотность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200" dirty="0">
                <a:solidFill>
                  <a:srgbClr val="002060"/>
                </a:solidFill>
              </a:rPr>
              <a:t>Креативная грамотность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200" dirty="0">
                <a:solidFill>
                  <a:srgbClr val="002060"/>
                </a:solidFill>
              </a:rPr>
              <a:t>Глобальная компетентность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089" t="19107" r="13872" b="25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56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628" y="2036763"/>
            <a:ext cx="4198584" cy="435133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493623" y="1872343"/>
            <a:ext cx="7228115" cy="47466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7350" y="792480"/>
            <a:ext cx="11094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Проверка работы интерактивной модели со страницы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чителя до отправления задания  обучающимися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70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за правильным внесением ответов учитывая абсолютную погрешность приборов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1554" y="1942011"/>
            <a:ext cx="4728755" cy="4234952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942011"/>
            <a:ext cx="5181600" cy="40930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840" y="1786418"/>
            <a:ext cx="6934201" cy="471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2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644</Words>
  <Application>Microsoft Office PowerPoint</Application>
  <PresentationFormat>Широкоэкранный</PresentationFormat>
  <Paragraphs>53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Inter 24pt</vt:lpstr>
      <vt:lpstr>Inter 24pt SemiBold</vt:lpstr>
      <vt:lpstr>Times New Roman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Соблюдать за правильным внесением ответов учитывая абсолютную погрешность приборов</vt:lpstr>
      <vt:lpstr>Научное обоснование экспериментальной работы. Вывод и подтверждение</vt:lpstr>
      <vt:lpstr>Задание №2. из линии №17 из ЭОР «Облако знаний» УБ ЦОК Зависимость периода колебания от жесткости пружины  Проверка логики интерактивной модели</vt:lpstr>
      <vt:lpstr>Продолжаем исследовательскую работу  ЭОР «Облако знаний»</vt:lpstr>
      <vt:lpstr>Завершаем работу и перейти в «Облако знаний».  Учащиеся должны синхронизировать  выполняя переходы последовательно</vt:lpstr>
      <vt:lpstr>Отзыв учащихся о применении «Облако знаний» в учёбе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Эвелина Газетдинова</dc:creator>
  <cp:lastModifiedBy>школа</cp:lastModifiedBy>
  <cp:revision>25</cp:revision>
  <dcterms:created xsi:type="dcterms:W3CDTF">2026-03-18T11:31:54Z</dcterms:created>
  <dcterms:modified xsi:type="dcterms:W3CDTF">2026-04-03T14:32:26Z</dcterms:modified>
</cp:coreProperties>
</file>